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5143500" cx="9144000"/>
  <p:notesSz cx="6858000" cy="9144000"/>
  <p:embeddedFontLst>
    <p:embeddedFont>
      <p:font typeface="Roboto"/>
      <p:regular r:id="rId26"/>
      <p:bold r:id="rId27"/>
      <p:italic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-regular.fntdata"/><Relationship Id="rId25" Type="http://schemas.openxmlformats.org/officeDocument/2006/relationships/slide" Target="slides/slide20.xml"/><Relationship Id="rId28" Type="http://schemas.openxmlformats.org/officeDocument/2006/relationships/font" Target="fonts/Roboto-italic.fntdata"/><Relationship Id="rId27" Type="http://schemas.openxmlformats.org/officeDocument/2006/relationships/font" Target="fonts/Roboto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211b1c8381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1211b1c8381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20c6fe2c80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120c6fe2c80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211b1c8381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1211b1c8381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20d1eff5c4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120d1eff5c4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20c6fe2c80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120c6fe2c80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120d1eff5c4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120d1eff5c4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120c6fe2c80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120c6fe2c80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20c6fe2c80_0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120c6fe2c80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20c6fe2c80_0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120c6fe2c80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20c6fe2c80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120c6fe2c80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20c6fe2c80_0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120c6fe2c80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211b1c8381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1211b1c8381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20c6fe2c80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120c6fe2c80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120c6fe2c80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120c6fe2c80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20c6fe2c80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120c6fe2c80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20c6fe2c80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120c6fe2c80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20c6fe2c80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120c6fe2c80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120c6fe2c80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120c6fe2c80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1211b1c8381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1211b1c8381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Google Shape;11;p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1" name="Google Shape;71;p1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1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1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1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" name="Google Shape;76;p11"/>
          <p:cNvSpPr txBox="1"/>
          <p:nvPr>
            <p:ph hasCustomPrompt="1"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/>
          <p:nvPr>
            <p:ph idx="1" type="body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Google Shape;78;p1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1" name="Google Shape;21;p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" name="Google Shape;26;p3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4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Google Shape;30;p4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" name="Google Shape;35;p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5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" name="Google Shape;42;p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5" name="Google Shape;45;p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8" name="Google Shape;48;p7"/>
          <p:cNvSpPr txBox="1"/>
          <p:nvPr>
            <p:ph idx="1" type="body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8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Google Shape;52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8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" name="Google Shape;57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1" name="Google Shape;6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2" name="Google Shape;62;p9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3" name="Google Shape;63;p9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4" name="Google Shape;6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Google Shape;65;p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68" name="Google Shape;68;p1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eometr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Relationship Id="rId4" Type="http://schemas.openxmlformats.org/officeDocument/2006/relationships/image" Target="../media/image19.png"/><Relationship Id="rId5" Type="http://schemas.openxmlformats.org/officeDocument/2006/relationships/image" Target="../media/image2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4.png"/><Relationship Id="rId4" Type="http://schemas.openxmlformats.org/officeDocument/2006/relationships/image" Target="../media/image2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3.png"/></Relationships>
</file>

<file path=ppt/slides/_rels/slide19.xml.rels><?xml version="1.0" encoding="UTF-8" standalone="yes"?><Relationships xmlns="http://schemas.openxmlformats.org/package/2006/relationships"><Relationship Id="rId11" Type="http://schemas.openxmlformats.org/officeDocument/2006/relationships/hyperlink" Target="https://www.kaggle.com/datasets/humansintheloop/semantic-segmentation-of-aerial-imagery" TargetMode="External"/><Relationship Id="rId10" Type="http://schemas.openxmlformats.org/officeDocument/2006/relationships/hyperlink" Target="https://github.com/bnsreenu/python_for_microscopists" TargetMode="External"/><Relationship Id="rId13" Type="http://schemas.openxmlformats.org/officeDocument/2006/relationships/hyperlink" Target="https://www.youtube.com/watch?v=0W6MKZqSke8" TargetMode="External"/><Relationship Id="rId12" Type="http://schemas.openxmlformats.org/officeDocument/2006/relationships/hyperlink" Target="https://www.youtube.com/watch?v=jvZm8REF2KY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medium.com/@harish_6956/what-is-machine-learning-deep-learning-7788604004da" TargetMode="External"/><Relationship Id="rId4" Type="http://schemas.openxmlformats.org/officeDocument/2006/relationships/hyperlink" Target="https://neptune.ai/blog/image-segmentation" TargetMode="External"/><Relationship Id="rId9" Type="http://schemas.openxmlformats.org/officeDocument/2006/relationships/hyperlink" Target="https://github.com/chrieke/awesome-satellite-imagery-datasets" TargetMode="External"/><Relationship Id="rId15" Type="http://schemas.openxmlformats.org/officeDocument/2006/relationships/hyperlink" Target="https://www.ijitee.org/wp-content/uploads/papers/v10i8/H91860610821.pdf" TargetMode="External"/><Relationship Id="rId14" Type="http://schemas.openxmlformats.org/officeDocument/2006/relationships/hyperlink" Target="https://www.researchgate.net/figure/Segmentation-results-on-the-Massachusetts-Buildings-Dataset-From-left-to-right-in_fig3_324218706/download" TargetMode="External"/><Relationship Id="rId17" Type="http://schemas.openxmlformats.org/officeDocument/2006/relationships/hyperlink" Target="https://link.springer.com/article/10.1007/s11227-022-04379-6?utm_source=xmol&amp;utm_medium=affiliate&amp;utm_content=meta&amp;utm_campaign=DDCN_1_GL01_metadata" TargetMode="External"/><Relationship Id="rId16" Type="http://schemas.openxmlformats.org/officeDocument/2006/relationships/hyperlink" Target="https://www.youtube.com/watch?v=-XeKG_T6tdc" TargetMode="External"/><Relationship Id="rId5" Type="http://schemas.openxmlformats.org/officeDocument/2006/relationships/hyperlink" Target="https://www.jeremyjordan.me/semantic-segmentation/" TargetMode="External"/><Relationship Id="rId6" Type="http://schemas.openxmlformats.org/officeDocument/2006/relationships/hyperlink" Target="https://www.usgs.gov/faqs/what-remote-sensing-and-what-it-used" TargetMode="External"/><Relationship Id="rId18" Type="http://schemas.openxmlformats.org/officeDocument/2006/relationships/hyperlink" Target="https://www.diva-portal.org/smash/get/diva2:1013270/FULLTEXT01.pdf" TargetMode="External"/><Relationship Id="rId7" Type="http://schemas.openxmlformats.org/officeDocument/2006/relationships/hyperlink" Target="https://www.youtube.com/watch?v=oO55mK7mgrM" TargetMode="External"/><Relationship Id="rId8" Type="http://schemas.openxmlformats.org/officeDocument/2006/relationships/hyperlink" Target="https://www.youtube.com/watch?v=CQlLa_UWncg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png"/><Relationship Id="rId4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Relationship Id="rId4" Type="http://schemas.openxmlformats.org/officeDocument/2006/relationships/image" Target="../media/image1.png"/><Relationship Id="rId5" Type="http://schemas.openxmlformats.org/officeDocument/2006/relationships/image" Target="../media/image4.png"/><Relationship Id="rId6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Deep Learning-based Semantic Segmentation in Remote Sensing</a:t>
            </a:r>
            <a:endParaRPr/>
          </a:p>
        </p:txBody>
      </p:sp>
      <p:sp>
        <p:nvSpPr>
          <p:cNvPr id="86" name="Google Shape;86;p13"/>
          <p:cNvSpPr txBox="1"/>
          <p:nvPr>
            <p:ph idx="1" type="subTitle"/>
          </p:nvPr>
        </p:nvSpPr>
        <p:spPr>
          <a:xfrm>
            <a:off x="598088" y="3096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5"/>
                </a:solidFill>
              </a:rPr>
              <a:t>Machine Learning for Earth System and Sciences</a:t>
            </a:r>
            <a:endParaRPr sz="1600"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MANSI UNIYAL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19EE10039</a:t>
            </a:r>
            <a:endParaRPr sz="1600"/>
          </a:p>
        </p:txBody>
      </p:sp>
      <p:cxnSp>
        <p:nvCxnSpPr>
          <p:cNvPr id="87" name="Google Shape;87;p13"/>
          <p:cNvCxnSpPr/>
          <p:nvPr/>
        </p:nvCxnSpPr>
        <p:spPr>
          <a:xfrm>
            <a:off x="218325" y="2799700"/>
            <a:ext cx="85662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8" name="Google Shape;88;p13"/>
          <p:cNvSpPr txBox="1"/>
          <p:nvPr/>
        </p:nvSpPr>
        <p:spPr>
          <a:xfrm>
            <a:off x="7686475" y="4712400"/>
            <a:ext cx="1457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SEMINAR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2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DEEP LEARNING?</a:t>
            </a:r>
            <a:endParaRPr/>
          </a:p>
        </p:txBody>
      </p:sp>
      <p:sp>
        <p:nvSpPr>
          <p:cNvPr id="153" name="Google Shape;153;p22"/>
          <p:cNvSpPr txBox="1"/>
          <p:nvPr>
            <p:ph idx="1" type="body"/>
          </p:nvPr>
        </p:nvSpPr>
        <p:spPr>
          <a:xfrm>
            <a:off x="235500" y="1054462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Why not COMPUTER VISION?</a:t>
            </a:r>
            <a:endParaRPr/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Few Features</a:t>
            </a:r>
            <a:endParaRPr sz="1800"/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Less Context</a:t>
            </a:r>
            <a:endParaRPr sz="1800"/>
          </a:p>
          <a:p>
            <a:pPr indent="0" lvl="0" marL="9144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Processing the data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Input size of the images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Geo-reference information</a:t>
            </a:r>
            <a:endParaRPr/>
          </a:p>
        </p:txBody>
      </p:sp>
      <p:pic>
        <p:nvPicPr>
          <p:cNvPr id="154" name="Google Shape;15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63963" y="1370013"/>
            <a:ext cx="2390775" cy="2219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18198" y="1132050"/>
            <a:ext cx="2440650" cy="333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3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 OF PREVIOUS WORKS</a:t>
            </a:r>
            <a:endParaRPr/>
          </a:p>
        </p:txBody>
      </p:sp>
      <p:sp>
        <p:nvSpPr>
          <p:cNvPr id="161" name="Google Shape;161;p23"/>
          <p:cNvSpPr txBox="1"/>
          <p:nvPr>
            <p:ph idx="1" type="body"/>
          </p:nvPr>
        </p:nvSpPr>
        <p:spPr>
          <a:xfrm>
            <a:off x="311700" y="2932875"/>
            <a:ext cx="8520600" cy="188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Land Cover Mapping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Extracting and Understanding the Urban Areas</a:t>
            </a:r>
            <a:endParaRPr/>
          </a:p>
          <a:p>
            <a:pPr indent="-3302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Building extraction</a:t>
            </a:r>
            <a:endParaRPr sz="1600"/>
          </a:p>
          <a:p>
            <a:pPr indent="-3302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Road extraction</a:t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Deforestation Detection</a:t>
            </a:r>
            <a:endParaRPr/>
          </a:p>
        </p:txBody>
      </p:sp>
      <p:pic>
        <p:nvPicPr>
          <p:cNvPr id="162" name="Google Shape;16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39225"/>
            <a:ext cx="8114546" cy="172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BUILDING EXTRACTION</a:t>
            </a:r>
            <a:endParaRPr/>
          </a:p>
        </p:txBody>
      </p:sp>
      <p:pic>
        <p:nvPicPr>
          <p:cNvPr id="168" name="Google Shape;16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200"/>
            <a:ext cx="8296275" cy="268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79600"/>
            <a:ext cx="6678196" cy="382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WORKING OF DEEP LEARNING MODELS</a:t>
            </a:r>
            <a:endParaRPr/>
          </a:p>
        </p:txBody>
      </p:sp>
      <p:pic>
        <p:nvPicPr>
          <p:cNvPr id="179" name="Google Shape;17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4897" y="925075"/>
            <a:ext cx="4833310" cy="391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METRICS FOR EVALUATION</a:t>
            </a:r>
            <a:endParaRPr/>
          </a:p>
        </p:txBody>
      </p:sp>
      <p:pic>
        <p:nvPicPr>
          <p:cNvPr id="185" name="Google Shape;18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288" y="3772850"/>
            <a:ext cx="5191125" cy="93345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86" name="Google Shape;186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18000" y="1319375"/>
            <a:ext cx="4457700" cy="173355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87" name="Google Shape;187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30500" y="1094000"/>
            <a:ext cx="2456801" cy="245025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8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INFERENCES AND </a:t>
            </a:r>
            <a:r>
              <a:rPr lang="en"/>
              <a:t>PERFORMANCES</a:t>
            </a:r>
            <a:endParaRPr/>
          </a:p>
        </p:txBody>
      </p:sp>
      <p:pic>
        <p:nvPicPr>
          <p:cNvPr id="193" name="Google Shape;19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51275" y="966175"/>
            <a:ext cx="5865925" cy="1605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925" y="2229975"/>
            <a:ext cx="3619699" cy="253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</a:t>
            </a:r>
            <a:endParaRPr/>
          </a:p>
        </p:txBody>
      </p:sp>
      <p:sp>
        <p:nvSpPr>
          <p:cNvPr id="200" name="Google Shape;200;p29"/>
          <p:cNvSpPr txBox="1"/>
          <p:nvPr>
            <p:ph idx="1" type="body"/>
          </p:nvPr>
        </p:nvSpPr>
        <p:spPr>
          <a:xfrm>
            <a:off x="311700" y="1229875"/>
            <a:ext cx="78351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</a:t>
            </a:r>
            <a:r>
              <a:rPr lang="en"/>
              <a:t>rief overview of what deep learning, semantic segmentation, 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remote sensing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Application of deep learning in the remote sensing satellite imagery for semantic segmentation of road extraction for urban planning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Challenges in working with satellite images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State-of-the-art implementations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800"/>
              <a:buChar char="●"/>
            </a:pPr>
            <a:r>
              <a:rPr lang="en"/>
              <a:t>Evaluation techniques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0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SCOPE</a:t>
            </a:r>
            <a:endParaRPr/>
          </a:p>
        </p:txBody>
      </p:sp>
      <p:sp>
        <p:nvSpPr>
          <p:cNvPr id="206" name="Google Shape;206;p30"/>
          <p:cNvSpPr txBox="1"/>
          <p:nvPr>
            <p:ph idx="1" type="body"/>
          </p:nvPr>
        </p:nvSpPr>
        <p:spPr>
          <a:xfrm>
            <a:off x="311700" y="848875"/>
            <a:ext cx="8520600" cy="178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Larger training dataset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Improved annotation techniques for better labels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Augmentation schemes to be incorporated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Algorithmic hypertunning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Incorporating attention mechanism</a:t>
            </a:r>
            <a:endParaRPr/>
          </a:p>
        </p:txBody>
      </p:sp>
      <p:pic>
        <p:nvPicPr>
          <p:cNvPr id="207" name="Google Shape;20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9719" y="2530205"/>
            <a:ext cx="4733925" cy="2352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213" name="Google Shape;213;p31"/>
          <p:cNvSpPr txBox="1"/>
          <p:nvPr>
            <p:ph idx="1" type="body"/>
          </p:nvPr>
        </p:nvSpPr>
        <p:spPr>
          <a:xfrm>
            <a:off x="311700" y="1017800"/>
            <a:ext cx="6166500" cy="36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62500" lnSpcReduction="20000"/>
          </a:bodyPr>
          <a:lstStyle/>
          <a:p>
            <a:pPr indent="-30003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https://medium.com/@harish_6956/what-is-machine-learning-deep-learning-7788604004da</a:t>
            </a:r>
            <a:endParaRPr/>
          </a:p>
          <a:p>
            <a:pPr indent="-30003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https://neptune.ai/blog/image-segmentation</a:t>
            </a:r>
            <a:r>
              <a:rPr lang="en"/>
              <a:t> </a:t>
            </a:r>
            <a:endParaRPr/>
          </a:p>
          <a:p>
            <a:pPr indent="-30003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u="sng">
                <a:solidFill>
                  <a:schemeClr val="hlink"/>
                </a:solidFill>
                <a:hlinkClick r:id="rId5"/>
              </a:rPr>
              <a:t>https://www.jeremyjordan.me/semantic-segmentation/</a:t>
            </a:r>
            <a:r>
              <a:rPr lang="en"/>
              <a:t> </a:t>
            </a:r>
            <a:endParaRPr/>
          </a:p>
          <a:p>
            <a:pPr indent="-30003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u="sng">
                <a:solidFill>
                  <a:schemeClr val="hlink"/>
                </a:solidFill>
                <a:hlinkClick r:id="rId6"/>
              </a:rPr>
              <a:t>https://www.usgs.gov/faqs/what-remote-sensing-and-what-it-used</a:t>
            </a:r>
            <a:r>
              <a:rPr lang="en"/>
              <a:t> </a:t>
            </a:r>
            <a:endParaRPr/>
          </a:p>
          <a:p>
            <a:pPr indent="-30003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u="sng">
                <a:solidFill>
                  <a:schemeClr val="hlink"/>
                </a:solidFill>
                <a:hlinkClick r:id="rId7"/>
              </a:rPr>
              <a:t>https://www.youtube.com/watch?v=oO55mK7mgrM</a:t>
            </a:r>
            <a:r>
              <a:rPr lang="en"/>
              <a:t> </a:t>
            </a:r>
            <a:endParaRPr/>
          </a:p>
          <a:p>
            <a:pPr indent="-30003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u="sng">
                <a:solidFill>
                  <a:schemeClr val="hlink"/>
                </a:solidFill>
                <a:hlinkClick r:id="rId8"/>
              </a:rPr>
              <a:t>https://www.youtube.com/watch?v=CQlLa_UWncg</a:t>
            </a:r>
            <a:r>
              <a:rPr lang="en"/>
              <a:t> </a:t>
            </a:r>
            <a:endParaRPr/>
          </a:p>
          <a:p>
            <a:pPr indent="-30003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u="sng">
                <a:solidFill>
                  <a:schemeClr val="hlink"/>
                </a:solidFill>
                <a:hlinkClick r:id="rId9"/>
              </a:rPr>
              <a:t>https://github.com/chrieke/awesome-satellite-imagery-datasets</a:t>
            </a:r>
            <a:r>
              <a:rPr lang="en"/>
              <a:t> </a:t>
            </a:r>
            <a:endParaRPr/>
          </a:p>
          <a:p>
            <a:pPr indent="-30003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u="sng">
                <a:solidFill>
                  <a:schemeClr val="hlink"/>
                </a:solidFill>
                <a:hlinkClick r:id="rId10"/>
              </a:rPr>
              <a:t>https://github.com/bnsreenu/python_for_microscopists</a:t>
            </a:r>
            <a:r>
              <a:rPr lang="en"/>
              <a:t> </a:t>
            </a:r>
            <a:endParaRPr/>
          </a:p>
          <a:p>
            <a:pPr indent="-30003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u="sng">
                <a:solidFill>
                  <a:schemeClr val="hlink"/>
                </a:solidFill>
                <a:hlinkClick r:id="rId11"/>
              </a:rPr>
              <a:t>https://www.kaggle.com/datasets/humansintheloop/semantic-segmentation-of-aerial-imagery</a:t>
            </a:r>
            <a:r>
              <a:rPr lang="en"/>
              <a:t> </a:t>
            </a:r>
            <a:endParaRPr/>
          </a:p>
          <a:p>
            <a:pPr indent="-30003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u="sng">
                <a:solidFill>
                  <a:schemeClr val="hlink"/>
                </a:solidFill>
                <a:hlinkClick r:id="rId12"/>
              </a:rPr>
              <a:t>https://www.youtube.com/watch?v=jvZm8REF2KY</a:t>
            </a:r>
            <a:r>
              <a:rPr lang="en"/>
              <a:t> </a:t>
            </a:r>
            <a:endParaRPr/>
          </a:p>
          <a:p>
            <a:pPr indent="-30003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u="sng">
                <a:solidFill>
                  <a:schemeClr val="hlink"/>
                </a:solidFill>
                <a:hlinkClick r:id="rId13"/>
              </a:rPr>
              <a:t>https://www.youtube.com/watch?v=0W6MKZqSke8</a:t>
            </a:r>
            <a:endParaRPr/>
          </a:p>
          <a:p>
            <a:pPr indent="-30003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u="sng">
                <a:solidFill>
                  <a:schemeClr val="hlink"/>
                </a:solidFill>
                <a:hlinkClick r:id="rId14"/>
              </a:rPr>
              <a:t>https://www.researchgate.net/figure/Segmentation-results-on-the-Massachusetts-Buildings-Dataset-From-left-to-right-in_fig3_324218706/download</a:t>
            </a:r>
            <a:r>
              <a:rPr lang="en"/>
              <a:t> </a:t>
            </a:r>
            <a:endParaRPr/>
          </a:p>
          <a:p>
            <a:pPr indent="-30003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u="sng">
                <a:solidFill>
                  <a:schemeClr val="hlink"/>
                </a:solidFill>
                <a:hlinkClick r:id="rId15"/>
              </a:rPr>
              <a:t>https://www.ijitee.org/wp-content/uploads/papers/v10i8/H91860610821.pdf</a:t>
            </a:r>
            <a:r>
              <a:rPr lang="en"/>
              <a:t> </a:t>
            </a:r>
            <a:endParaRPr/>
          </a:p>
          <a:p>
            <a:pPr indent="-30003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u="sng">
                <a:solidFill>
                  <a:schemeClr val="hlink"/>
                </a:solidFill>
                <a:hlinkClick r:id="rId16"/>
              </a:rPr>
              <a:t>https://www.youtube.com/watch?v=-XeKG_T6tdc</a:t>
            </a:r>
            <a:r>
              <a:rPr lang="en"/>
              <a:t> </a:t>
            </a:r>
            <a:endParaRPr/>
          </a:p>
          <a:p>
            <a:pPr indent="-30003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u="sng">
                <a:solidFill>
                  <a:schemeClr val="hlink"/>
                </a:solidFill>
                <a:hlinkClick r:id="rId17"/>
              </a:rPr>
              <a:t>https://link.springer.com/article/10.1007/s11227-022-04379-6?utm_source=xmol&amp;utm_medium=affiliate&amp;utm_content=meta&amp;utm_campaign=DDCN_1_GL01_metadata</a:t>
            </a:r>
            <a:r>
              <a:rPr lang="en"/>
              <a:t> </a:t>
            </a:r>
            <a:endParaRPr/>
          </a:p>
          <a:p>
            <a:pPr indent="-30003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u="sng">
                <a:solidFill>
                  <a:schemeClr val="hlink"/>
                </a:solidFill>
                <a:hlinkClick r:id="rId18"/>
              </a:rPr>
              <a:t>https://www.diva-portal.org/smash/get/diva2:1013270/FULLTEXT01.pdf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INDEX</a:t>
            </a:r>
            <a:endParaRPr/>
          </a:p>
        </p:txBody>
      </p:sp>
      <p:sp>
        <p:nvSpPr>
          <p:cNvPr id="94" name="Google Shape;94;p1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DEEP LEARNING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SEMANTIC SEGMENTATION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REMOTE SENSING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OVERVIEW OF PREVIOUS WORK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WORKING OF DEEP LEARNING MODELS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INFERENCES AND PERFORMANCES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SUMMARY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FUTURE SCOPE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REFERENCES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2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</a:t>
            </a:r>
            <a:endParaRPr/>
          </a:p>
        </p:txBody>
      </p:sp>
      <p:sp>
        <p:nvSpPr>
          <p:cNvPr id="219" name="Google Shape;219;p32"/>
          <p:cNvSpPr txBox="1"/>
          <p:nvPr>
            <p:ph idx="1" type="subTitle"/>
          </p:nvPr>
        </p:nvSpPr>
        <p:spPr>
          <a:xfrm>
            <a:off x="598088" y="3096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5"/>
                </a:solidFill>
              </a:rPr>
              <a:t>Machine Learning for Earth System and Sciences</a:t>
            </a:r>
            <a:endParaRPr sz="1600"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MANSI UNIYAL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19EE10039</a:t>
            </a:r>
            <a:endParaRPr sz="1600"/>
          </a:p>
        </p:txBody>
      </p:sp>
      <p:cxnSp>
        <p:nvCxnSpPr>
          <p:cNvPr id="220" name="Google Shape;220;p32"/>
          <p:cNvCxnSpPr/>
          <p:nvPr/>
        </p:nvCxnSpPr>
        <p:spPr>
          <a:xfrm>
            <a:off x="218325" y="2799700"/>
            <a:ext cx="85662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1" name="Google Shape;221;p32"/>
          <p:cNvSpPr txBox="1"/>
          <p:nvPr/>
        </p:nvSpPr>
        <p:spPr>
          <a:xfrm>
            <a:off x="7686475" y="4712400"/>
            <a:ext cx="1457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SEMINAR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DEEP LEARNING</a:t>
            </a:r>
            <a:endParaRPr/>
          </a:p>
        </p:txBody>
      </p:sp>
      <p:pic>
        <p:nvPicPr>
          <p:cNvPr id="100" name="Google Shape;100;p15"/>
          <p:cNvPicPr preferRelativeResize="0"/>
          <p:nvPr/>
        </p:nvPicPr>
        <p:blipFill rotWithShape="1">
          <a:blip r:embed="rId3">
            <a:alphaModFix/>
          </a:blip>
          <a:srcRect b="2342" l="2190" r="0" t="2835"/>
          <a:stretch/>
        </p:blipFill>
        <p:spPr>
          <a:xfrm>
            <a:off x="15845" y="1017800"/>
            <a:ext cx="6295976" cy="386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88021" y="713000"/>
            <a:ext cx="2527379" cy="1402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SEMANTIC SEGMENTATION</a:t>
            </a:r>
            <a:endParaRPr/>
          </a:p>
        </p:txBody>
      </p:sp>
      <p:pic>
        <p:nvPicPr>
          <p:cNvPr id="107" name="Google Shape;10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941600"/>
            <a:ext cx="6328701" cy="3367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7"/>
          <p:cNvSpPr txBox="1"/>
          <p:nvPr>
            <p:ph type="title"/>
          </p:nvPr>
        </p:nvSpPr>
        <p:spPr>
          <a:xfrm>
            <a:off x="311700" y="410000"/>
            <a:ext cx="44520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WHY?</a:t>
            </a:r>
            <a:endParaRPr/>
          </a:p>
        </p:txBody>
      </p:sp>
      <p:sp>
        <p:nvSpPr>
          <p:cNvPr id="113" name="Google Shape;113;p17"/>
          <p:cNvSpPr txBox="1"/>
          <p:nvPr>
            <p:ph idx="1" type="body"/>
          </p:nvPr>
        </p:nvSpPr>
        <p:spPr>
          <a:xfrm>
            <a:off x="1085207" y="1130662"/>
            <a:ext cx="3143100" cy="48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Autonomous vehicles</a:t>
            </a:r>
            <a:endParaRPr/>
          </a:p>
        </p:txBody>
      </p:sp>
      <p:pic>
        <p:nvPicPr>
          <p:cNvPr id="114" name="Google Shape;11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1451" y="1560151"/>
            <a:ext cx="3838499" cy="14135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45650" y="1599443"/>
            <a:ext cx="2974600" cy="146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31394" y="3251675"/>
            <a:ext cx="3143151" cy="1569075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7"/>
          <p:cNvSpPr txBox="1"/>
          <p:nvPr/>
        </p:nvSpPr>
        <p:spPr>
          <a:xfrm>
            <a:off x="302400" y="3776675"/>
            <a:ext cx="2744100" cy="7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GeoSpatial Remote Sensing</a:t>
            </a:r>
            <a:endParaRPr>
              <a:solidFill>
                <a:schemeClr val="accent4"/>
              </a:solidFill>
            </a:endParaRPr>
          </a:p>
        </p:txBody>
      </p:sp>
      <p:sp>
        <p:nvSpPr>
          <p:cNvPr id="118" name="Google Shape;118;p17"/>
          <p:cNvSpPr txBox="1"/>
          <p:nvPr/>
        </p:nvSpPr>
        <p:spPr>
          <a:xfrm>
            <a:off x="4993900" y="1075700"/>
            <a:ext cx="3838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Medical image diagnostics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8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DEEP LEARNING FOR IMAGE SEGMENTATION</a:t>
            </a:r>
            <a:endParaRPr/>
          </a:p>
        </p:txBody>
      </p:sp>
      <p:pic>
        <p:nvPicPr>
          <p:cNvPr id="124" name="Google Shape;12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1083700"/>
            <a:ext cx="7600300" cy="274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REMOTE SENSING</a:t>
            </a:r>
            <a:endParaRPr/>
          </a:p>
        </p:txBody>
      </p:sp>
      <p:sp>
        <p:nvSpPr>
          <p:cNvPr id="130" name="Google Shape;130;p19"/>
          <p:cNvSpPr txBox="1"/>
          <p:nvPr>
            <p:ph idx="1" type="body"/>
          </p:nvPr>
        </p:nvSpPr>
        <p:spPr>
          <a:xfrm>
            <a:off x="311700" y="1077475"/>
            <a:ext cx="6534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P</a:t>
            </a:r>
            <a:r>
              <a:rPr lang="en" sz="1700"/>
              <a:t>rocess of detecting and monitoring the physical characteristics of an area by measuring its reflected and emitted radiation at a distance. Special cameras collect remotely sensed images, which help researchers "sense" things about the Earth. </a:t>
            </a:r>
            <a:endParaRPr sz="17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700"/>
              <a:t>EXAMPLES:-</a:t>
            </a:r>
            <a:endParaRPr sz="1700"/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Clr>
                <a:schemeClr val="accent4"/>
              </a:buClr>
              <a:buSzPts val="1600"/>
              <a:buChar char="●"/>
            </a:pPr>
            <a:r>
              <a:rPr lang="en" sz="1600">
                <a:solidFill>
                  <a:schemeClr val="accent4"/>
                </a:solidFill>
              </a:rPr>
              <a:t>Cameras on satellites and airplanes take images of large areas on the Earth's surface.</a:t>
            </a:r>
            <a:endParaRPr sz="1600">
              <a:solidFill>
                <a:schemeClr val="accent4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Sonar systems on ships can be used to create images of the ocean floor.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Cameras on satellites can be used to make images of temperature changes in the oceans.</a:t>
            </a:r>
            <a:endParaRPr sz="1600"/>
          </a:p>
        </p:txBody>
      </p:sp>
      <p:pic>
        <p:nvPicPr>
          <p:cNvPr id="131" name="Google Shape;13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8400" y="1017800"/>
            <a:ext cx="1752600" cy="2105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0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WHY?</a:t>
            </a:r>
            <a:endParaRPr/>
          </a:p>
        </p:txBody>
      </p:sp>
      <p:sp>
        <p:nvSpPr>
          <p:cNvPr id="137" name="Google Shape;137;p20"/>
          <p:cNvSpPr txBox="1"/>
          <p:nvPr>
            <p:ph idx="1" type="body"/>
          </p:nvPr>
        </p:nvSpPr>
        <p:spPr>
          <a:xfrm>
            <a:off x="311700" y="10774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Large forest fires can be mapped from space, allowing rangers to see a much larger area than from the ground.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Tracking clouds to help predict the weather or watching erupting volcanoes, and help watching for dust storms.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Tracking the growth of a city and changes in farmland or forests over several years or decades.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Discovery and mapping of the rugged topography of the ocean floor (e.g., huge mountain ranges, deep canyons, and the “magnetic striping” on the ocean floor).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CHALLENGES OF </a:t>
            </a:r>
            <a:r>
              <a:rPr lang="en"/>
              <a:t>SATELLITE</a:t>
            </a:r>
            <a:r>
              <a:rPr lang="en"/>
              <a:t> IMAGERY</a:t>
            </a:r>
            <a:endParaRPr/>
          </a:p>
        </p:txBody>
      </p:sp>
      <p:sp>
        <p:nvSpPr>
          <p:cNvPr id="143" name="Google Shape;143;p21"/>
          <p:cNvSpPr txBox="1"/>
          <p:nvPr>
            <p:ph idx="1" type="body"/>
          </p:nvPr>
        </p:nvSpPr>
        <p:spPr>
          <a:xfrm>
            <a:off x="235500" y="978262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Size of the images</a:t>
            </a:r>
            <a:endParaRPr sz="1600"/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More number of channels</a:t>
            </a:r>
            <a:endParaRPr sz="1600"/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Geo-</a:t>
            </a:r>
            <a:r>
              <a:rPr lang="en" sz="1600"/>
              <a:t>referenced</a:t>
            </a:r>
            <a:r>
              <a:rPr lang="en" sz="1600"/>
              <a:t> images</a:t>
            </a:r>
            <a:endParaRPr sz="1600"/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Metadata</a:t>
            </a:r>
            <a:r>
              <a:rPr lang="en" sz="1600"/>
              <a:t> information</a:t>
            </a:r>
            <a:endParaRPr sz="1600"/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Decreased </a:t>
            </a:r>
            <a:r>
              <a:rPr lang="en" sz="1600"/>
              <a:t>resolution</a:t>
            </a:r>
            <a:endParaRPr sz="1600"/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Disturbances and noises</a:t>
            </a:r>
            <a:endParaRPr sz="1600"/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Position of sensor</a:t>
            </a:r>
            <a:endParaRPr sz="1600"/>
          </a:p>
        </p:txBody>
      </p:sp>
      <p:pic>
        <p:nvPicPr>
          <p:cNvPr id="144" name="Google Shape;14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5475" y="2998550"/>
            <a:ext cx="3288101" cy="1868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92190" y="1105625"/>
            <a:ext cx="1783810" cy="214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21175" y="1105625"/>
            <a:ext cx="1274375" cy="214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27225" y="1105625"/>
            <a:ext cx="1433297" cy="214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